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notesMasterIdLst>
    <p:notesMasterId r:id="rId23"/>
  </p:notesMasterIdLst>
  <p:sldIdLst>
    <p:sldId id="273" r:id="rId2"/>
    <p:sldId id="261" r:id="rId3"/>
    <p:sldId id="274" r:id="rId4"/>
    <p:sldId id="275" r:id="rId5"/>
    <p:sldId id="276" r:id="rId6"/>
    <p:sldId id="269" r:id="rId7"/>
    <p:sldId id="256" r:id="rId8"/>
    <p:sldId id="257" r:id="rId9"/>
    <p:sldId id="258" r:id="rId10"/>
    <p:sldId id="259" r:id="rId11"/>
    <p:sldId id="270" r:id="rId12"/>
    <p:sldId id="260" r:id="rId13"/>
    <p:sldId id="263" r:id="rId14"/>
    <p:sldId id="264" r:id="rId15"/>
    <p:sldId id="271" r:id="rId16"/>
    <p:sldId id="265" r:id="rId17"/>
    <p:sldId id="266" r:id="rId18"/>
    <p:sldId id="267" r:id="rId19"/>
    <p:sldId id="272" r:id="rId20"/>
    <p:sldId id="268" r:id="rId21"/>
    <p:sldId id="277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788B47-477A-48EF-AE72-7856DC2413B5}" type="datetimeFigureOut">
              <a:rPr lang="en-US" smtClean="0"/>
              <a:pPr/>
              <a:t>10/14/2017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BD962F-3F94-4D85-8169-368DAC80CE3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0649-9AC4-4AEF-AB94-262E78773574}" type="datetimeFigureOut">
              <a:rPr lang="en-US" smtClean="0"/>
              <a:pPr/>
              <a:t>10/14/2017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C708C-5ADE-405E-AC5D-1E92D168901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0649-9AC4-4AEF-AB94-262E78773574}" type="datetimeFigureOut">
              <a:rPr lang="en-US" smtClean="0"/>
              <a:pPr/>
              <a:t>10/14/2017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C708C-5ADE-405E-AC5D-1E92D16890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0649-9AC4-4AEF-AB94-262E78773574}" type="datetimeFigureOut">
              <a:rPr lang="en-US" smtClean="0"/>
              <a:pPr/>
              <a:t>10/14/2017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C708C-5ADE-405E-AC5D-1E92D16890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0649-9AC4-4AEF-AB94-262E78773574}" type="datetimeFigureOut">
              <a:rPr lang="en-US" smtClean="0"/>
              <a:pPr/>
              <a:t>10/14/2017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C708C-5ADE-405E-AC5D-1E92D16890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0649-9AC4-4AEF-AB94-262E78773574}" type="datetimeFigureOut">
              <a:rPr lang="en-US" smtClean="0"/>
              <a:pPr/>
              <a:t>10/14/2017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912C708C-5ADE-405E-AC5D-1E92D16890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0649-9AC4-4AEF-AB94-262E78773574}" type="datetimeFigureOut">
              <a:rPr lang="en-US" smtClean="0"/>
              <a:pPr/>
              <a:t>10/14/2017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C708C-5ADE-405E-AC5D-1E92D16890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0649-9AC4-4AEF-AB94-262E78773574}" type="datetimeFigureOut">
              <a:rPr lang="en-US" smtClean="0"/>
              <a:pPr/>
              <a:t>10/14/2017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C708C-5ADE-405E-AC5D-1E92D16890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0649-9AC4-4AEF-AB94-262E78773574}" type="datetimeFigureOut">
              <a:rPr lang="en-US" smtClean="0"/>
              <a:pPr/>
              <a:t>10/14/2017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C708C-5ADE-405E-AC5D-1E92D16890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0649-9AC4-4AEF-AB94-262E78773574}" type="datetimeFigureOut">
              <a:rPr lang="en-US" smtClean="0"/>
              <a:pPr/>
              <a:t>10/14/2017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C708C-5ADE-405E-AC5D-1E92D16890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0649-9AC4-4AEF-AB94-262E78773574}" type="datetimeFigureOut">
              <a:rPr lang="en-US" smtClean="0"/>
              <a:pPr/>
              <a:t>10/14/2017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C708C-5ADE-405E-AC5D-1E92D16890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0649-9AC4-4AEF-AB94-262E78773574}" type="datetimeFigureOut">
              <a:rPr lang="en-US" smtClean="0"/>
              <a:pPr/>
              <a:t>10/14/2017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C708C-5ADE-405E-AC5D-1E92D16890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A2F0649-9AC4-4AEF-AB94-262E78773574}" type="datetimeFigureOut">
              <a:rPr lang="en-US" smtClean="0"/>
              <a:pPr/>
              <a:t>10/14/2017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12C708C-5ADE-405E-AC5D-1E92D168901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1000" y="228600"/>
            <a:ext cx="8507457" cy="98488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FFFF00"/>
                </a:solidFill>
                <a:latin typeface="Shonar  bangla"/>
                <a:cs typeface="NikoshBAN" pitchFamily="2" charset="0"/>
              </a:rPr>
              <a:t>Welcome  To my dear Students    </a:t>
            </a:r>
            <a:r>
              <a:rPr lang="en-US" dirty="0" smtClean="0">
                <a:solidFill>
                  <a:srgbClr val="FFFF00"/>
                </a:solidFill>
                <a:latin typeface="Shonar  bangla"/>
                <a:cs typeface="NikoshBAN" pitchFamily="2" charset="0"/>
              </a:rPr>
              <a:t> </a:t>
            </a:r>
          </a:p>
          <a:p>
            <a:endParaRPr lang="en-US" dirty="0">
              <a:solidFill>
                <a:srgbClr val="FFFF00"/>
              </a:solidFill>
              <a:latin typeface="Shonar  bangla"/>
              <a:cs typeface="NikoshBAN" pitchFamily="2" charset="0"/>
            </a:endParaRPr>
          </a:p>
        </p:txBody>
      </p:sp>
      <p:pic>
        <p:nvPicPr>
          <p:cNvPr id="4" name="Picture 3" descr="04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66800"/>
            <a:ext cx="9144001" cy="5791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64770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B050"/>
                </a:solidFill>
                <a:latin typeface="Shonar Bangla" pitchFamily="34" charset="0"/>
                <a:cs typeface="Shonar Bangla" pitchFamily="34" charset="0"/>
              </a:rPr>
              <a:t>N. B.  </a:t>
            </a:r>
            <a:r>
              <a:rPr lang="bn-BD" sz="3200" dirty="0" smtClean="0">
                <a:solidFill>
                  <a:srgbClr val="00B050"/>
                </a:solidFill>
                <a:latin typeface="Shonar Bangla" pitchFamily="34" charset="0"/>
                <a:cs typeface="Shonar Bangla" pitchFamily="34" charset="0"/>
              </a:rPr>
              <a:t>নিশ্চয়তা বুঝাতে </a:t>
            </a:r>
            <a:r>
              <a:rPr lang="en-US" sz="3200" dirty="0" smtClean="0">
                <a:solidFill>
                  <a:srgbClr val="00B050"/>
                </a:solidFill>
                <a:latin typeface="Shonar Bangla" pitchFamily="34" charset="0"/>
                <a:cs typeface="Shonar Bangla" pitchFamily="34" charset="0"/>
              </a:rPr>
              <a:t>sub </a:t>
            </a:r>
            <a:r>
              <a:rPr lang="bn-BD" sz="3200" dirty="0" smtClean="0">
                <a:solidFill>
                  <a:srgbClr val="00B050"/>
                </a:solidFill>
                <a:latin typeface="Shonar Bangla" pitchFamily="34" charset="0"/>
                <a:cs typeface="Shonar Bangla" pitchFamily="34" charset="0"/>
              </a:rPr>
              <a:t>এর পরে </a:t>
            </a:r>
            <a:r>
              <a:rPr lang="en-US" sz="3200" dirty="0" smtClean="0">
                <a:solidFill>
                  <a:srgbClr val="00B050"/>
                </a:solidFill>
                <a:latin typeface="Shonar Bangla" pitchFamily="34" charset="0"/>
                <a:cs typeface="Shonar Bangla" pitchFamily="34" charset="0"/>
              </a:rPr>
              <a:t>shall</a:t>
            </a:r>
            <a:r>
              <a:rPr lang="bn-BD" sz="3200" dirty="0" smtClean="0">
                <a:solidFill>
                  <a:srgbClr val="00B050"/>
                </a:solidFill>
                <a:latin typeface="Shonar Bangla" pitchFamily="34" charset="0"/>
                <a:cs typeface="Shonar Bangla" pitchFamily="34" charset="0"/>
              </a:rPr>
              <a:t>  জায়গায় </a:t>
            </a:r>
            <a:r>
              <a:rPr lang="en-US" sz="3200" dirty="0" smtClean="0">
                <a:solidFill>
                  <a:srgbClr val="00B050"/>
                </a:solidFill>
                <a:latin typeface="Shonar Bangla" pitchFamily="34" charset="0"/>
                <a:cs typeface="Shonar Bangla" pitchFamily="34" charset="0"/>
              </a:rPr>
              <a:t>will</a:t>
            </a:r>
            <a:r>
              <a:rPr lang="bn-BD" sz="3200" dirty="0" smtClean="0">
                <a:solidFill>
                  <a:srgbClr val="00B050"/>
                </a:solidFill>
                <a:latin typeface="Shonar Bangla" pitchFamily="34" charset="0"/>
                <a:cs typeface="Shonar Bangla" pitchFamily="34" charset="0"/>
              </a:rPr>
              <a:t> আর </a:t>
            </a:r>
            <a:r>
              <a:rPr lang="en-US" sz="3200" dirty="0" smtClean="0">
                <a:solidFill>
                  <a:srgbClr val="00B050"/>
                </a:solidFill>
                <a:latin typeface="Shonar Bangla" pitchFamily="34" charset="0"/>
                <a:cs typeface="Shonar Bangla" pitchFamily="34" charset="0"/>
              </a:rPr>
              <a:t>will </a:t>
            </a:r>
            <a:r>
              <a:rPr lang="bn-BD" sz="3200" dirty="0" smtClean="0">
                <a:solidFill>
                  <a:srgbClr val="00B050"/>
                </a:solidFill>
                <a:latin typeface="Shonar Bangla" pitchFamily="34" charset="0"/>
                <a:cs typeface="Shonar Bangla" pitchFamily="34" charset="0"/>
              </a:rPr>
              <a:t>এর জায়গায়  </a:t>
            </a:r>
            <a:r>
              <a:rPr lang="en-US" sz="3200" dirty="0" smtClean="0">
                <a:solidFill>
                  <a:srgbClr val="00B050"/>
                </a:solidFill>
                <a:latin typeface="Shonar Bangla" pitchFamily="34" charset="0"/>
                <a:cs typeface="Shonar Bangla" pitchFamily="34" charset="0"/>
              </a:rPr>
              <a:t>shall </a:t>
            </a:r>
            <a:r>
              <a:rPr lang="bn-BD" sz="3200" dirty="0" smtClean="0">
                <a:solidFill>
                  <a:srgbClr val="00B050"/>
                </a:solidFill>
                <a:latin typeface="Shonar Bangla" pitchFamily="34" charset="0"/>
                <a:cs typeface="Shonar Bangla" pitchFamily="34" charset="0"/>
              </a:rPr>
              <a:t>বসে ।  </a:t>
            </a:r>
          </a:p>
          <a:p>
            <a:endParaRPr lang="bn-BD" sz="2800" dirty="0" smtClean="0">
              <a:latin typeface="Shonar Bangla" pitchFamily="34" charset="0"/>
              <a:cs typeface="Shonar Bangla" pitchFamily="34" charset="0"/>
            </a:endParaRP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যেমন – আমি বাড়ি যাবোই । বা 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       আমি অবশ্যই বাড়ি যাব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.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 ।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        I will go home. or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        I must go home. 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           সে ঘুমাবেই ।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       He shall sleep.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     or He must sleep. </a:t>
            </a:r>
            <a:endParaRPr lang="bn-BD" sz="2800" dirty="0" smtClean="0">
              <a:latin typeface="Shonar Bangla" pitchFamily="34" charset="0"/>
              <a:cs typeface="Shonar Bangla" pitchFamily="34" charset="0"/>
            </a:endParaRPr>
          </a:p>
          <a:p>
            <a:endParaRPr lang="bn-BD" sz="2800" dirty="0" smtClean="0">
              <a:latin typeface="Shonar Bangla" pitchFamily="34" charset="0"/>
              <a:cs typeface="Shonar Bangla" pitchFamily="34" charset="0"/>
            </a:endParaRP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 </a:t>
            </a:r>
          </a:p>
          <a:p>
            <a:endParaRPr lang="bn-BD" sz="2800" dirty="0" smtClean="0">
              <a:latin typeface="Shonar Bangla" pitchFamily="34" charset="0"/>
              <a:cs typeface="Shonar Bangla" pitchFamily="34" charset="0"/>
            </a:endParaRPr>
          </a:p>
          <a:p>
            <a:endParaRPr lang="en-US" sz="2800" dirty="0">
              <a:latin typeface="Shonar Bangla" pitchFamily="34" charset="0"/>
              <a:cs typeface="Shonar Bangl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3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901070" cy="6858000"/>
          </a:xfrm>
          <a:prstGeom prst="rect">
            <a:avLst/>
          </a:prstGeom>
        </p:spPr>
      </p:pic>
      <p:pic>
        <p:nvPicPr>
          <p:cNvPr id="3" name="Picture 2" descr="037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0"/>
            <a:ext cx="32004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09800" y="228600"/>
            <a:ext cx="441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92D050"/>
                </a:solidFill>
                <a:latin typeface="Shonar Bangla" pitchFamily="34" charset="0"/>
                <a:cs typeface="Shonar Bangla" pitchFamily="34" charset="0"/>
              </a:rPr>
              <a:t>Future continuous tense </a:t>
            </a:r>
            <a:endParaRPr lang="en-US" sz="3200" dirty="0">
              <a:solidFill>
                <a:srgbClr val="92D050"/>
              </a:solidFill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0" y="914400"/>
            <a:ext cx="5562600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ভবিষ্যৎ কালে কোন   ক্রিয়ার কাজ হইতে থাকিবে বা চলিতে থাকিবে এরূপ বুঝালে, 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Future continuous tense 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হয় ।  </a:t>
            </a:r>
          </a:p>
          <a:p>
            <a:endParaRPr lang="bn-BD" sz="3200" b="1" dirty="0" smtClean="0">
              <a:solidFill>
                <a:srgbClr val="00B0F0"/>
              </a:solidFill>
              <a:latin typeface="Shonar Bangla" pitchFamily="34" charset="0"/>
              <a:cs typeface="Shonar Bangla" pitchFamily="34" charset="0"/>
            </a:endParaRPr>
          </a:p>
          <a:p>
            <a:r>
              <a:rPr lang="bn-BD" sz="3200" b="1" dirty="0" smtClean="0">
                <a:solidFill>
                  <a:srgbClr val="00B0F0"/>
                </a:solidFill>
                <a:latin typeface="Shonar Bangla" pitchFamily="34" charset="0"/>
                <a:cs typeface="Shonar Bangla" pitchFamily="34" charset="0"/>
              </a:rPr>
              <a:t>বাংলা বাক্য চেনার উপায় </a:t>
            </a:r>
            <a:r>
              <a:rPr lang="en-US" sz="3200" b="1" dirty="0" smtClean="0">
                <a:solidFill>
                  <a:srgbClr val="00B0F0"/>
                </a:solidFill>
                <a:latin typeface="Shonar Bangla" pitchFamily="34" charset="0"/>
                <a:cs typeface="Shonar Bangla" pitchFamily="34" charset="0"/>
              </a:rPr>
              <a:t>: 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ক্রিয়ার শেষে তেথাকিব, তেথাকি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বা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 , 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তেথা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কিবে  থাকে । 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Structure : Sub + shall be /  will be + verb এর base form এর সাথে  ing  + obj 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যেমন –আমি বাড়ি যাইতে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থাকিব । 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I shall be going home. 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সে ভাত খাইতে থাকিবে । 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He will be eating rice.   </a:t>
            </a:r>
          </a:p>
          <a:p>
            <a:endParaRPr lang="en-US" sz="2800" dirty="0">
              <a:latin typeface="Shonar Bangla" pitchFamily="34" charset="0"/>
              <a:cs typeface="Shonar Bangl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9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3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3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4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90800" y="0"/>
            <a:ext cx="304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00B0F0"/>
                </a:solidFill>
                <a:latin typeface="Shonar Bangla" pitchFamily="34" charset="0"/>
                <a:cs typeface="Shonar Bangla" pitchFamily="34" charset="0"/>
              </a:rPr>
              <a:t> </a:t>
            </a:r>
            <a:r>
              <a:rPr lang="bn-BD" sz="3200" dirty="0" smtClean="0">
                <a:solidFill>
                  <a:srgbClr val="00B0F0"/>
                </a:solidFill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3200" dirty="0" smtClean="0">
                <a:solidFill>
                  <a:srgbClr val="00B0F0"/>
                </a:solidFill>
                <a:latin typeface="Shonar Bangla" pitchFamily="34" charset="0"/>
                <a:cs typeface="Shonar Bangla" pitchFamily="34" charset="0"/>
              </a:rPr>
              <a:t>Verb – do   </a:t>
            </a:r>
            <a:endParaRPr lang="en-US" sz="3200" dirty="0">
              <a:solidFill>
                <a:srgbClr val="00B0F0"/>
              </a:solidFill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381000"/>
            <a:ext cx="26670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Shonar Bangla" pitchFamily="34" charset="0"/>
                <a:cs typeface="Shonar Bangla" pitchFamily="34" charset="0"/>
              </a:rPr>
              <a:t>Singular </a:t>
            </a:r>
          </a:p>
          <a:p>
            <a:r>
              <a:rPr lang="en-US" sz="2400" dirty="0" smtClean="0">
                <a:latin typeface="Shonar Bangla" pitchFamily="34" charset="0"/>
                <a:cs typeface="Shonar Bangla" pitchFamily="34" charset="0"/>
              </a:rPr>
              <a:t>First person </a:t>
            </a:r>
          </a:p>
          <a:p>
            <a:r>
              <a:rPr lang="bn-BD" sz="2400" dirty="0" smtClean="0">
                <a:latin typeface="Shonar Bangla" pitchFamily="34" charset="0"/>
                <a:cs typeface="Shonar Bangla" pitchFamily="34" charset="0"/>
              </a:rPr>
              <a:t>আমি করিতে থাকিব  ।  </a:t>
            </a:r>
          </a:p>
          <a:p>
            <a:r>
              <a:rPr lang="en-US" sz="2400" dirty="0" smtClean="0">
                <a:latin typeface="Shonar Bangla" pitchFamily="34" charset="0"/>
                <a:cs typeface="Shonar Bangla" pitchFamily="34" charset="0"/>
              </a:rPr>
              <a:t>I shall</a:t>
            </a:r>
            <a:r>
              <a:rPr lang="bn-BD" sz="2400" dirty="0" smtClean="0">
                <a:latin typeface="Shonar Bangla" pitchFamily="34" charset="0"/>
                <a:cs typeface="Shonar Bangla" pitchFamily="34" charset="0"/>
              </a:rPr>
              <a:t> be </a:t>
            </a:r>
            <a:r>
              <a:rPr lang="en-US" sz="2400" dirty="0" smtClean="0">
                <a:latin typeface="Shonar Bangla" pitchFamily="34" charset="0"/>
                <a:cs typeface="Shonar Bangla" pitchFamily="34" charset="0"/>
              </a:rPr>
              <a:t> do</a:t>
            </a:r>
            <a:r>
              <a:rPr lang="bn-BD" sz="2400" dirty="0" smtClean="0">
                <a:latin typeface="Shonar Bangla" pitchFamily="34" charset="0"/>
                <a:cs typeface="Shonar Bangla" pitchFamily="34" charset="0"/>
              </a:rPr>
              <a:t>ing </a:t>
            </a:r>
            <a:r>
              <a:rPr lang="en-US" sz="2400" dirty="0" smtClean="0">
                <a:latin typeface="Shonar Bangla" pitchFamily="34" charset="0"/>
                <a:cs typeface="Shonar Bangla" pitchFamily="34" charset="0"/>
              </a:rPr>
              <a:t>. </a:t>
            </a:r>
          </a:p>
          <a:p>
            <a:endParaRPr lang="en-US" sz="2400" dirty="0" smtClean="0">
              <a:latin typeface="Shonar Bangla" pitchFamily="34" charset="0"/>
              <a:cs typeface="Shonar Bangla" pitchFamily="34" charset="0"/>
            </a:endParaRPr>
          </a:p>
          <a:p>
            <a:r>
              <a:rPr lang="en-US" sz="2400" dirty="0" smtClean="0">
                <a:latin typeface="Shonar Bangla" pitchFamily="34" charset="0"/>
                <a:cs typeface="Shonar Bangla" pitchFamily="34" charset="0"/>
              </a:rPr>
              <a:t>Second </a:t>
            </a:r>
            <a:r>
              <a:rPr lang="en-US" sz="2400" dirty="0" smtClean="0">
                <a:latin typeface="Shonar Bangla" pitchFamily="34" charset="0"/>
                <a:cs typeface="Shonar Bangla" pitchFamily="34" charset="0"/>
              </a:rPr>
              <a:t>person</a:t>
            </a:r>
            <a:r>
              <a:rPr lang="bn-BD" sz="24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2400" dirty="0" smtClean="0">
                <a:latin typeface="Shonar Bangla" pitchFamily="34" charset="0"/>
                <a:cs typeface="Shonar Bangla" pitchFamily="34" charset="0"/>
              </a:rPr>
              <a:t> </a:t>
            </a:r>
            <a:endParaRPr lang="en-US" sz="2400" dirty="0" smtClean="0">
              <a:latin typeface="Shonar Bangla" pitchFamily="34" charset="0"/>
              <a:cs typeface="Shonar Bangla" pitchFamily="34" charset="0"/>
            </a:endParaRPr>
          </a:p>
          <a:p>
            <a:r>
              <a:rPr lang="bn-BD" sz="2400" dirty="0" smtClean="0">
                <a:latin typeface="Shonar Bangla" pitchFamily="34" charset="0"/>
                <a:cs typeface="Shonar Bangla" pitchFamily="34" charset="0"/>
              </a:rPr>
              <a:t>তুমি করিতে</a:t>
            </a:r>
            <a:r>
              <a:rPr lang="en-US" sz="24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bn-BD" sz="2400" dirty="0" smtClean="0">
                <a:latin typeface="Shonar Bangla" pitchFamily="34" charset="0"/>
                <a:cs typeface="Shonar Bangla" pitchFamily="34" charset="0"/>
              </a:rPr>
              <a:t>থাকিবে  । </a:t>
            </a:r>
          </a:p>
          <a:p>
            <a:r>
              <a:rPr lang="en-US" sz="2400" dirty="0" smtClean="0">
                <a:latin typeface="Shonar Bangla" pitchFamily="34" charset="0"/>
                <a:cs typeface="Shonar Bangla" pitchFamily="34" charset="0"/>
              </a:rPr>
              <a:t>You will</a:t>
            </a:r>
            <a:r>
              <a:rPr lang="bn-BD" sz="2400" dirty="0" smtClean="0">
                <a:latin typeface="Shonar Bangla" pitchFamily="34" charset="0"/>
                <a:cs typeface="Shonar Bangla" pitchFamily="34" charset="0"/>
              </a:rPr>
              <a:t> be </a:t>
            </a:r>
            <a:r>
              <a:rPr lang="en-US" sz="2400" dirty="0" smtClean="0">
                <a:latin typeface="Shonar Bangla" pitchFamily="34" charset="0"/>
                <a:cs typeface="Shonar Bangla" pitchFamily="34" charset="0"/>
              </a:rPr>
              <a:t> do</a:t>
            </a:r>
            <a:r>
              <a:rPr lang="bn-BD" sz="2400" dirty="0" smtClean="0">
                <a:latin typeface="Shonar Bangla" pitchFamily="34" charset="0"/>
                <a:cs typeface="Shonar Bangla" pitchFamily="34" charset="0"/>
              </a:rPr>
              <a:t>ing </a:t>
            </a:r>
            <a:r>
              <a:rPr lang="en-US" sz="2400" dirty="0" smtClean="0">
                <a:latin typeface="Shonar Bangla" pitchFamily="34" charset="0"/>
                <a:cs typeface="Shonar Bangla" pitchFamily="34" charset="0"/>
              </a:rPr>
              <a:t>. </a:t>
            </a:r>
          </a:p>
          <a:p>
            <a:endParaRPr lang="en-US" sz="2400" dirty="0" smtClean="0">
              <a:latin typeface="Shonar Bangla" pitchFamily="34" charset="0"/>
              <a:cs typeface="Shonar Bangla" pitchFamily="34" charset="0"/>
            </a:endParaRPr>
          </a:p>
          <a:p>
            <a:r>
              <a:rPr lang="en-US" sz="2400" dirty="0" smtClean="0">
                <a:latin typeface="Shonar Bangla" pitchFamily="34" charset="0"/>
                <a:cs typeface="Shonar Bangla" pitchFamily="34" charset="0"/>
              </a:rPr>
              <a:t>Third person</a:t>
            </a:r>
          </a:p>
          <a:p>
            <a:r>
              <a:rPr lang="bn-BD" sz="2400" dirty="0" smtClean="0">
                <a:latin typeface="Shonar Bangla" pitchFamily="34" charset="0"/>
                <a:cs typeface="Shonar Bangla" pitchFamily="34" charset="0"/>
              </a:rPr>
              <a:t>সে করিতে</a:t>
            </a:r>
            <a:r>
              <a:rPr lang="en-US" sz="24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bn-BD" sz="2400" dirty="0" smtClean="0">
                <a:latin typeface="Shonar Bangla" pitchFamily="34" charset="0"/>
                <a:cs typeface="Shonar Bangla" pitchFamily="34" charset="0"/>
              </a:rPr>
              <a:t>থাকিবে । </a:t>
            </a:r>
          </a:p>
          <a:p>
            <a:r>
              <a:rPr lang="en-US" sz="2400" dirty="0" smtClean="0">
                <a:latin typeface="Shonar Bangla" pitchFamily="34" charset="0"/>
                <a:cs typeface="Shonar Bangla" pitchFamily="34" charset="0"/>
              </a:rPr>
              <a:t>He will </a:t>
            </a:r>
            <a:r>
              <a:rPr lang="bn-BD" sz="2400" dirty="0" smtClean="0">
                <a:latin typeface="Shonar Bangla" pitchFamily="34" charset="0"/>
                <a:cs typeface="Shonar Bangla" pitchFamily="34" charset="0"/>
              </a:rPr>
              <a:t>be </a:t>
            </a:r>
            <a:r>
              <a:rPr lang="en-US" sz="2400" dirty="0" smtClean="0">
                <a:latin typeface="Shonar Bangla" pitchFamily="34" charset="0"/>
                <a:cs typeface="Shonar Bangla" pitchFamily="34" charset="0"/>
              </a:rPr>
              <a:t>do</a:t>
            </a:r>
            <a:r>
              <a:rPr lang="bn-BD" sz="2400" dirty="0" smtClean="0">
                <a:latin typeface="Shonar Bangla" pitchFamily="34" charset="0"/>
                <a:cs typeface="Shonar Bangla" pitchFamily="34" charset="0"/>
              </a:rPr>
              <a:t>ing </a:t>
            </a:r>
            <a:r>
              <a:rPr lang="en-US" sz="2400" dirty="0" smtClean="0">
                <a:latin typeface="Shonar Bangla" pitchFamily="34" charset="0"/>
                <a:cs typeface="Shonar Bangla" pitchFamily="34" charset="0"/>
              </a:rPr>
              <a:t>. </a:t>
            </a:r>
          </a:p>
          <a:p>
            <a:r>
              <a:rPr lang="bn-BD" sz="2400" dirty="0" smtClean="0">
                <a:latin typeface="Shonar Bangla" pitchFamily="34" charset="0"/>
                <a:cs typeface="Shonar Bangla" pitchFamily="34" charset="0"/>
              </a:rPr>
              <a:t>ইহা করিতে</a:t>
            </a:r>
            <a:r>
              <a:rPr lang="en-US" sz="24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bn-BD" sz="2400" dirty="0" smtClean="0">
                <a:latin typeface="Shonar Bangla" pitchFamily="34" charset="0"/>
                <a:cs typeface="Shonar Bangla" pitchFamily="34" charset="0"/>
              </a:rPr>
              <a:t>থাকিবে ।  </a:t>
            </a:r>
          </a:p>
          <a:p>
            <a:r>
              <a:rPr lang="en-US" sz="2400" dirty="0" smtClean="0">
                <a:latin typeface="Shonar Bangla" pitchFamily="34" charset="0"/>
                <a:cs typeface="Shonar Bangla" pitchFamily="34" charset="0"/>
              </a:rPr>
              <a:t>It will</a:t>
            </a:r>
            <a:r>
              <a:rPr lang="bn-BD" sz="2400" dirty="0" smtClean="0">
                <a:latin typeface="Shonar Bangla" pitchFamily="34" charset="0"/>
                <a:cs typeface="Shonar Bangla" pitchFamily="34" charset="0"/>
              </a:rPr>
              <a:t> b</a:t>
            </a:r>
            <a:r>
              <a:rPr lang="en-US" sz="2400" dirty="0" smtClean="0">
                <a:latin typeface="Shonar Bangla" pitchFamily="34" charset="0"/>
                <a:cs typeface="Shonar Bangla" pitchFamily="34" charset="0"/>
              </a:rPr>
              <a:t>e</a:t>
            </a:r>
            <a:r>
              <a:rPr lang="bn-BD" sz="24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2400" dirty="0" smtClean="0">
                <a:latin typeface="Shonar Bangla" pitchFamily="34" charset="0"/>
                <a:cs typeface="Shonar Bangla" pitchFamily="34" charset="0"/>
              </a:rPr>
              <a:t> do</a:t>
            </a:r>
            <a:r>
              <a:rPr lang="bn-BD" sz="2400" dirty="0" smtClean="0">
                <a:latin typeface="Shonar Bangla" pitchFamily="34" charset="0"/>
                <a:cs typeface="Shonar Bangla" pitchFamily="34" charset="0"/>
              </a:rPr>
              <a:t>ing </a:t>
            </a:r>
            <a:r>
              <a:rPr lang="en-US" sz="2400" dirty="0" smtClean="0">
                <a:latin typeface="Shonar Bangla" pitchFamily="34" charset="0"/>
                <a:cs typeface="Shonar Bangla" pitchFamily="34" charset="0"/>
              </a:rPr>
              <a:t>. </a:t>
            </a:r>
          </a:p>
          <a:p>
            <a:r>
              <a:rPr lang="bn-BD" sz="2400" dirty="0" smtClean="0">
                <a:latin typeface="Shonar Bangla" pitchFamily="34" charset="0"/>
                <a:cs typeface="Shonar Bangla" pitchFamily="34" charset="0"/>
              </a:rPr>
              <a:t>রহিম করিতে</a:t>
            </a:r>
            <a:r>
              <a:rPr lang="en-US" sz="24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bn-BD" sz="2400" dirty="0" smtClean="0">
                <a:latin typeface="Shonar Bangla" pitchFamily="34" charset="0"/>
                <a:cs typeface="Shonar Bangla" pitchFamily="34" charset="0"/>
              </a:rPr>
              <a:t>থাকিবে  । </a:t>
            </a:r>
          </a:p>
          <a:p>
            <a:r>
              <a:rPr lang="en-US" sz="2400" dirty="0" err="1" smtClean="0">
                <a:latin typeface="Shonar Bangla" pitchFamily="34" charset="0"/>
                <a:cs typeface="Shonar Bangla" pitchFamily="34" charset="0"/>
              </a:rPr>
              <a:t>Rohim</a:t>
            </a:r>
            <a:r>
              <a:rPr lang="en-US" sz="2400" dirty="0" smtClean="0">
                <a:latin typeface="Shonar Bangla" pitchFamily="34" charset="0"/>
                <a:cs typeface="Shonar Bangla" pitchFamily="34" charset="0"/>
              </a:rPr>
              <a:t> will</a:t>
            </a:r>
            <a:r>
              <a:rPr lang="bn-BD" sz="2400" dirty="0" smtClean="0">
                <a:latin typeface="Shonar Bangla" pitchFamily="34" charset="0"/>
                <a:cs typeface="Shonar Bangla" pitchFamily="34" charset="0"/>
              </a:rPr>
              <a:t> be </a:t>
            </a:r>
            <a:r>
              <a:rPr lang="en-US" sz="2400" dirty="0" smtClean="0">
                <a:latin typeface="Shonar Bangla" pitchFamily="34" charset="0"/>
                <a:cs typeface="Shonar Bangla" pitchFamily="34" charset="0"/>
              </a:rPr>
              <a:t> do</a:t>
            </a:r>
            <a:r>
              <a:rPr lang="bn-BD" sz="2400" dirty="0" smtClean="0">
                <a:latin typeface="Shonar Bangla" pitchFamily="34" charset="0"/>
                <a:cs typeface="Shonar Bangla" pitchFamily="34" charset="0"/>
              </a:rPr>
              <a:t>ing </a:t>
            </a:r>
            <a:r>
              <a:rPr lang="en-US" sz="2400" dirty="0" smtClean="0">
                <a:latin typeface="Shonar Bangla" pitchFamily="34" charset="0"/>
                <a:cs typeface="Shonar Bangla" pitchFamily="34" charset="0"/>
              </a:rPr>
              <a:t>. </a:t>
            </a:r>
          </a:p>
          <a:p>
            <a:r>
              <a:rPr lang="en-US" sz="2400" dirty="0" smtClean="0">
                <a:latin typeface="Shonar Bangla" pitchFamily="34" charset="0"/>
                <a:cs typeface="Shonar Bangla" pitchFamily="34" charset="0"/>
              </a:rPr>
              <a:t>  </a:t>
            </a:r>
          </a:p>
          <a:p>
            <a:r>
              <a:rPr lang="en-US" sz="2400" dirty="0" smtClean="0">
                <a:latin typeface="Shonar Bangla" pitchFamily="34" charset="0"/>
                <a:cs typeface="Shonar Bangla" pitchFamily="34" charset="0"/>
              </a:rPr>
              <a:t>  </a:t>
            </a:r>
            <a:endParaRPr lang="en-US" sz="2400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57600" y="533400"/>
            <a:ext cx="28194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Shonar Bangla" pitchFamily="34" charset="0"/>
                <a:cs typeface="Shonar Bangla" pitchFamily="34" charset="0"/>
              </a:rPr>
              <a:t> Plural   </a:t>
            </a:r>
          </a:p>
          <a:p>
            <a:r>
              <a:rPr lang="bn-BD" sz="2400" dirty="0" smtClean="0">
                <a:latin typeface="Shonar Bangla" pitchFamily="34" charset="0"/>
                <a:cs typeface="Shonar Bangla" pitchFamily="34" charset="0"/>
              </a:rPr>
              <a:t>আমরা করিতে থাকিব । </a:t>
            </a:r>
          </a:p>
          <a:p>
            <a:r>
              <a:rPr lang="en-US" sz="2400" dirty="0" smtClean="0">
                <a:latin typeface="Shonar Bangla" pitchFamily="34" charset="0"/>
                <a:cs typeface="Shonar Bangla" pitchFamily="34" charset="0"/>
              </a:rPr>
              <a:t>We</a:t>
            </a:r>
            <a:r>
              <a:rPr lang="bn-BD" sz="24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2400" dirty="0" smtClean="0">
                <a:latin typeface="Shonar Bangla" pitchFamily="34" charset="0"/>
                <a:cs typeface="Shonar Bangla" pitchFamily="34" charset="0"/>
              </a:rPr>
              <a:t>shall</a:t>
            </a:r>
            <a:r>
              <a:rPr lang="bn-BD" sz="2400" dirty="0" smtClean="0">
                <a:latin typeface="Shonar Bangla" pitchFamily="34" charset="0"/>
                <a:cs typeface="Shonar Bangla" pitchFamily="34" charset="0"/>
              </a:rPr>
              <a:t> be </a:t>
            </a:r>
            <a:r>
              <a:rPr lang="en-US" sz="2400" dirty="0" smtClean="0">
                <a:latin typeface="Shonar Bangla" pitchFamily="34" charset="0"/>
                <a:cs typeface="Shonar Bangla" pitchFamily="34" charset="0"/>
              </a:rPr>
              <a:t> do</a:t>
            </a:r>
            <a:r>
              <a:rPr lang="bn-BD" sz="2400" dirty="0" smtClean="0">
                <a:latin typeface="Shonar Bangla" pitchFamily="34" charset="0"/>
                <a:cs typeface="Shonar Bangla" pitchFamily="34" charset="0"/>
              </a:rPr>
              <a:t>ing </a:t>
            </a:r>
            <a:r>
              <a:rPr lang="en-US" sz="2400" dirty="0" smtClean="0">
                <a:latin typeface="Shonar Bangla" pitchFamily="34" charset="0"/>
                <a:cs typeface="Shonar Bangla" pitchFamily="34" charset="0"/>
              </a:rPr>
              <a:t>. </a:t>
            </a:r>
          </a:p>
          <a:p>
            <a:endParaRPr lang="en-US" sz="2400" dirty="0" smtClean="0">
              <a:latin typeface="Shonar Bangla" pitchFamily="34" charset="0"/>
              <a:cs typeface="Shonar Bangla" pitchFamily="34" charset="0"/>
            </a:endParaRPr>
          </a:p>
          <a:p>
            <a:endParaRPr lang="en-US" sz="2400" dirty="0" smtClean="0">
              <a:latin typeface="Shonar Bangla" pitchFamily="34" charset="0"/>
              <a:cs typeface="Shonar Bangla" pitchFamily="34" charset="0"/>
            </a:endParaRPr>
          </a:p>
          <a:p>
            <a:endParaRPr lang="en-US" sz="2400" dirty="0" smtClean="0">
              <a:latin typeface="Shonar Bangla" pitchFamily="34" charset="0"/>
              <a:cs typeface="Shonar Bangla" pitchFamily="34" charset="0"/>
            </a:endParaRPr>
          </a:p>
          <a:p>
            <a:r>
              <a:rPr lang="bn-BD" sz="2400" dirty="0" smtClean="0">
                <a:latin typeface="Shonar Bangla" pitchFamily="34" charset="0"/>
                <a:cs typeface="Shonar Bangla" pitchFamily="34" charset="0"/>
              </a:rPr>
              <a:t>তোমরা করিতে</a:t>
            </a:r>
            <a:r>
              <a:rPr lang="en-US" sz="24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bn-BD" sz="2400" dirty="0" smtClean="0">
                <a:latin typeface="Shonar Bangla" pitchFamily="34" charset="0"/>
                <a:cs typeface="Shonar Bangla" pitchFamily="34" charset="0"/>
              </a:rPr>
              <a:t>থাকিবে  । </a:t>
            </a:r>
          </a:p>
          <a:p>
            <a:r>
              <a:rPr lang="en-US" sz="2400" dirty="0" smtClean="0">
                <a:latin typeface="Shonar Bangla" pitchFamily="34" charset="0"/>
                <a:cs typeface="Shonar Bangla" pitchFamily="34" charset="0"/>
              </a:rPr>
              <a:t>You will</a:t>
            </a:r>
            <a:r>
              <a:rPr lang="bn-BD" sz="2400" dirty="0" smtClean="0">
                <a:latin typeface="Shonar Bangla" pitchFamily="34" charset="0"/>
                <a:cs typeface="Shonar Bangla" pitchFamily="34" charset="0"/>
              </a:rPr>
              <a:t> be </a:t>
            </a:r>
            <a:r>
              <a:rPr lang="en-US" sz="2400" dirty="0" smtClean="0">
                <a:latin typeface="Shonar Bangla" pitchFamily="34" charset="0"/>
                <a:cs typeface="Shonar Bangla" pitchFamily="34" charset="0"/>
              </a:rPr>
              <a:t> do</a:t>
            </a:r>
            <a:r>
              <a:rPr lang="bn-BD" sz="2400" dirty="0" smtClean="0">
                <a:latin typeface="Shonar Bangla" pitchFamily="34" charset="0"/>
                <a:cs typeface="Shonar Bangla" pitchFamily="34" charset="0"/>
              </a:rPr>
              <a:t>ing </a:t>
            </a:r>
            <a:r>
              <a:rPr lang="en-US" sz="2400" dirty="0" smtClean="0">
                <a:latin typeface="Shonar Bangla" pitchFamily="34" charset="0"/>
                <a:cs typeface="Shonar Bangla" pitchFamily="34" charset="0"/>
              </a:rPr>
              <a:t>. </a:t>
            </a:r>
          </a:p>
          <a:p>
            <a:endParaRPr lang="en-US" sz="2400" dirty="0" smtClean="0">
              <a:latin typeface="Shonar Bangla" pitchFamily="34" charset="0"/>
              <a:cs typeface="Shonar Bangla" pitchFamily="34" charset="0"/>
            </a:endParaRPr>
          </a:p>
          <a:p>
            <a:endParaRPr lang="en-US" sz="2400" dirty="0" smtClean="0">
              <a:latin typeface="Shonar Bangla" pitchFamily="34" charset="0"/>
              <a:cs typeface="Shonar Bangla" pitchFamily="34" charset="0"/>
            </a:endParaRPr>
          </a:p>
          <a:p>
            <a:endParaRPr lang="en-US" sz="2400" dirty="0" smtClean="0">
              <a:latin typeface="Shonar Bangla" pitchFamily="34" charset="0"/>
              <a:cs typeface="Shonar Bangla" pitchFamily="34" charset="0"/>
            </a:endParaRPr>
          </a:p>
          <a:p>
            <a:endParaRPr lang="en-US" sz="2400" dirty="0" smtClean="0">
              <a:latin typeface="Shonar Bangla" pitchFamily="34" charset="0"/>
              <a:cs typeface="Shonar Bangla" pitchFamily="34" charset="0"/>
            </a:endParaRPr>
          </a:p>
          <a:p>
            <a:r>
              <a:rPr lang="bn-BD" sz="2400" dirty="0" smtClean="0">
                <a:latin typeface="Shonar Bangla" pitchFamily="34" charset="0"/>
                <a:cs typeface="Shonar Bangla" pitchFamily="34" charset="0"/>
              </a:rPr>
              <a:t>তারা করিতে</a:t>
            </a:r>
            <a:r>
              <a:rPr lang="en-US" sz="24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bn-BD" sz="2400" dirty="0" smtClean="0">
                <a:latin typeface="Shonar Bangla" pitchFamily="34" charset="0"/>
                <a:cs typeface="Shonar Bangla" pitchFamily="34" charset="0"/>
              </a:rPr>
              <a:t>থাকিবে ।  । </a:t>
            </a:r>
          </a:p>
          <a:p>
            <a:r>
              <a:rPr lang="en-US" sz="2400" dirty="0" smtClean="0">
                <a:latin typeface="Shonar Bangla" pitchFamily="34" charset="0"/>
                <a:cs typeface="Shonar Bangla" pitchFamily="34" charset="0"/>
              </a:rPr>
              <a:t>They will</a:t>
            </a:r>
            <a:r>
              <a:rPr lang="bn-BD" sz="2400" dirty="0" smtClean="0">
                <a:latin typeface="Shonar Bangla" pitchFamily="34" charset="0"/>
                <a:cs typeface="Shonar Bangla" pitchFamily="34" charset="0"/>
              </a:rPr>
              <a:t> be </a:t>
            </a:r>
            <a:r>
              <a:rPr lang="en-US" sz="2400" dirty="0" smtClean="0">
                <a:latin typeface="Shonar Bangla" pitchFamily="34" charset="0"/>
                <a:cs typeface="Shonar Bangla" pitchFamily="34" charset="0"/>
              </a:rPr>
              <a:t> do</a:t>
            </a:r>
            <a:r>
              <a:rPr lang="bn-BD" sz="2400" dirty="0" smtClean="0">
                <a:latin typeface="Shonar Bangla" pitchFamily="34" charset="0"/>
                <a:cs typeface="Shonar Bangla" pitchFamily="34" charset="0"/>
              </a:rPr>
              <a:t> ing </a:t>
            </a:r>
            <a:r>
              <a:rPr lang="en-US" sz="2400" dirty="0" smtClean="0">
                <a:latin typeface="Shonar Bangla" pitchFamily="34" charset="0"/>
                <a:cs typeface="Shonar Bangla" pitchFamily="34" charset="0"/>
              </a:rPr>
              <a:t>. </a:t>
            </a:r>
          </a:p>
          <a:p>
            <a:r>
              <a:rPr lang="bn-BD" sz="2400" dirty="0" smtClean="0">
                <a:latin typeface="Shonar Bangla" pitchFamily="34" charset="0"/>
                <a:cs typeface="Shonar Bangla" pitchFamily="34" charset="0"/>
              </a:rPr>
              <a:t> </a:t>
            </a:r>
            <a:endParaRPr lang="en-US" sz="2400" dirty="0">
              <a:latin typeface="Shonar Bangla" pitchFamily="34" charset="0"/>
              <a:cs typeface="Shonar Bangla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762000"/>
            <a:ext cx="53340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2057400"/>
            <a:ext cx="5105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0" y="3657600"/>
            <a:ext cx="5257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2" idx="1"/>
          </p:cNvCxnSpPr>
          <p:nvPr/>
        </p:nvCxnSpPr>
        <p:spPr>
          <a:xfrm rot="10800000" flipV="1">
            <a:off x="2590800" y="292388"/>
            <a:ext cx="1588" cy="65656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3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0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11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12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3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3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8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21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3" grpId="1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7000" y="228600"/>
            <a:ext cx="236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Shonar Bangla" pitchFamily="34" charset="0"/>
                <a:cs typeface="Shonar Bangla" pitchFamily="34" charset="0"/>
              </a:rPr>
              <a:t> Verb – do </a:t>
            </a:r>
            <a:endParaRPr lang="en-US" sz="3200" b="1" dirty="0">
              <a:solidFill>
                <a:srgbClr val="0070C0"/>
              </a:solidFill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95400" y="1219200"/>
            <a:ext cx="62484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 আমি কাজটি করিতে থাকিব ।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I shall be doing the work . ( 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Affir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) 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তুমি কি কাজটি করিতে থাকিবে ?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Will you be doing the  work ? ( 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Int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) 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সে কাজটি করিতে থাকিবে না ।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He will not be doing the work . ( 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Neg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) 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সে কি কাজটি করিতে থাকিবে না 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?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 </a:t>
            </a:r>
            <a:endParaRPr lang="bn-BD" sz="2800" dirty="0" smtClean="0">
              <a:latin typeface="Shonar Bangla" pitchFamily="34" charset="0"/>
              <a:cs typeface="Shonar Bangla" pitchFamily="34" charset="0"/>
            </a:endParaRP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Will he be  not doing the work ? ( 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Neg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+ 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Int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) 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রহিম কি কাজটি করিতে থাকিবে না ?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Will not 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Rohim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be doing the work ? ( 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Neg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+ 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Int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)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   </a:t>
            </a:r>
            <a:endParaRPr lang="en-US" sz="2800" dirty="0">
              <a:latin typeface="Shonar Bangla" pitchFamily="34" charset="0"/>
              <a:cs typeface="Shonar Bangl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38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6754" y="0"/>
            <a:ext cx="4791154" cy="6858000"/>
          </a:xfrm>
          <a:prstGeom prst="rect">
            <a:avLst/>
          </a:prstGeom>
        </p:spPr>
      </p:pic>
      <p:pic>
        <p:nvPicPr>
          <p:cNvPr id="3" name="Picture 2" descr="039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601" y="0"/>
            <a:ext cx="43434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95600" y="304800"/>
            <a:ext cx="2743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Shonar Bangla" pitchFamily="34" charset="0"/>
                <a:cs typeface="Shonar Bangla" pitchFamily="34" charset="0"/>
              </a:rPr>
              <a:t>  Future  Perfect </a:t>
            </a:r>
            <a:endParaRPr lang="en-US" sz="3200" dirty="0">
              <a:solidFill>
                <a:schemeClr val="accent3">
                  <a:lumMod val="60000"/>
                  <a:lumOff val="40000"/>
                </a:schemeClr>
              </a:solidFill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66800" y="990600"/>
            <a:ext cx="670560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ভবিষ্যৎ কালে কোন ক্রিয়ার কাজ হইয়া থাকিবে বা ঘটিয়া থাকিবে এরূপ বুঝালে 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Future perfect tense 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হয় । 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বা ভবিষ্যৎ কালে দুটি কাজ হবে একটি আগে হবে আর একটি পরে হবে , যে কাজটি আগে হবে সেটা 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Future  perfect tense ,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 আর যে কাজটি পরে হবে সেটা 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Future Indefinite 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বা 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Present Indefinite tense 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হবে ।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</a:t>
            </a:r>
          </a:p>
          <a:p>
            <a:endParaRPr lang="en-US" sz="3200" dirty="0" smtClean="0">
              <a:latin typeface="Shonar Bangla" pitchFamily="34" charset="0"/>
              <a:cs typeface="Shonar Bangla" pitchFamily="34" charset="0"/>
            </a:endParaRPr>
          </a:p>
          <a:p>
            <a:r>
              <a:rPr lang="en-US" sz="3200" dirty="0" err="1" smtClean="0">
                <a:solidFill>
                  <a:srgbClr val="92D050"/>
                </a:solidFill>
                <a:latin typeface="Shonar Bangla" pitchFamily="34" charset="0"/>
                <a:cs typeface="Shonar Bangla" pitchFamily="34" charset="0"/>
              </a:rPr>
              <a:t>বাংলা</a:t>
            </a:r>
            <a:r>
              <a:rPr lang="en-US" sz="3200" dirty="0" smtClean="0">
                <a:solidFill>
                  <a:srgbClr val="92D050"/>
                </a:solidFill>
                <a:latin typeface="Shonar Bangla" pitchFamily="34" charset="0"/>
                <a:cs typeface="Shonar Bangla" pitchFamily="34" charset="0"/>
              </a:rPr>
              <a:t>  </a:t>
            </a:r>
            <a:r>
              <a:rPr lang="en-US" sz="3200" dirty="0" err="1" smtClean="0">
                <a:solidFill>
                  <a:srgbClr val="92D050"/>
                </a:solidFill>
                <a:latin typeface="Shonar Bangla" pitchFamily="34" charset="0"/>
                <a:cs typeface="Shonar Bangla" pitchFamily="34" charset="0"/>
              </a:rPr>
              <a:t>বাক্য</a:t>
            </a:r>
            <a:r>
              <a:rPr lang="en-US" sz="3200" dirty="0" smtClean="0">
                <a:solidFill>
                  <a:srgbClr val="92D050"/>
                </a:solidFill>
                <a:latin typeface="Shonar Bangla" pitchFamily="34" charset="0"/>
                <a:cs typeface="Shonar Bangla" pitchFamily="34" charset="0"/>
              </a:rPr>
              <a:t>  </a:t>
            </a:r>
            <a:r>
              <a:rPr lang="en-US" sz="3200" dirty="0" err="1" smtClean="0">
                <a:solidFill>
                  <a:srgbClr val="92D050"/>
                </a:solidFill>
                <a:latin typeface="Shonar Bangla" pitchFamily="34" charset="0"/>
                <a:cs typeface="Shonar Bangla" pitchFamily="34" charset="0"/>
              </a:rPr>
              <a:t>চেনার</a:t>
            </a:r>
            <a:r>
              <a:rPr lang="en-US" sz="3200" dirty="0" smtClean="0">
                <a:solidFill>
                  <a:srgbClr val="92D050"/>
                </a:solidFill>
                <a:latin typeface="Shonar Bangla" pitchFamily="34" charset="0"/>
                <a:cs typeface="Shonar Bangla" pitchFamily="34" charset="0"/>
              </a:rPr>
              <a:t>  </a:t>
            </a:r>
            <a:r>
              <a:rPr lang="en-US" sz="3200" dirty="0" err="1" smtClean="0">
                <a:solidFill>
                  <a:srgbClr val="92D050"/>
                </a:solidFill>
                <a:latin typeface="Shonar Bangla" pitchFamily="34" charset="0"/>
                <a:cs typeface="Shonar Bangla" pitchFamily="34" charset="0"/>
              </a:rPr>
              <a:t>উপায়</a:t>
            </a:r>
            <a:r>
              <a:rPr lang="en-US" sz="3200" dirty="0" smtClean="0">
                <a:solidFill>
                  <a:srgbClr val="92D050"/>
                </a:solidFill>
                <a:latin typeface="Shonar Bangla" pitchFamily="34" charset="0"/>
                <a:cs typeface="Shonar Bangla" pitchFamily="34" charset="0"/>
              </a:rPr>
              <a:t>  :</a:t>
            </a:r>
            <a:endParaRPr lang="bn-BD" sz="3200" dirty="0" smtClean="0">
              <a:solidFill>
                <a:srgbClr val="92D050"/>
              </a:solidFill>
              <a:latin typeface="Shonar Bangla" pitchFamily="34" charset="0"/>
              <a:cs typeface="Shonar Bangla" pitchFamily="34" charset="0"/>
            </a:endParaRP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 ক্রিয়ার শেষে ইয়াথাকিব, ইয়াথাকিবে , ইয়াথাকিবা থাকে । এবং দুটি বাক্যের মধ্যে পুর্বে , পর থাকতে পারে ।  </a:t>
            </a:r>
          </a:p>
          <a:p>
            <a:endParaRPr lang="bn-BD" sz="3200" dirty="0" smtClean="0">
              <a:latin typeface="Shonar Bangla" pitchFamily="34" charset="0"/>
              <a:cs typeface="Shonar Bangla" pitchFamily="34" charset="0"/>
            </a:endParaRPr>
          </a:p>
          <a:p>
            <a:r>
              <a:rPr lang="en-US" sz="3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Shonar Bangla" pitchFamily="34" charset="0"/>
                <a:cs typeface="Shonar Bangla" pitchFamily="34" charset="0"/>
              </a:rPr>
              <a:t>Structure : 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Sub + shall have/ will have + verb 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এর 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past participle + 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obj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  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  </a:t>
            </a:r>
            <a:endParaRPr lang="en-US" sz="2800" dirty="0">
              <a:latin typeface="Shonar Bangla" pitchFamily="34" charset="0"/>
              <a:cs typeface="Shonar Bangl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609600"/>
            <a:ext cx="8001000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 যেমন – 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 আমি বাড়ি গিয়াথাকিব  ।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I shall have gone home .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সে ভাত খাইয়া থাকিবে ।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He will have eaten rice . </a:t>
            </a:r>
          </a:p>
          <a:p>
            <a:endParaRPr lang="en-US" sz="2800" dirty="0" smtClean="0">
              <a:latin typeface="Shonar Bangla" pitchFamily="34" charset="0"/>
              <a:cs typeface="Shonar Bangla" pitchFamily="34" charset="0"/>
            </a:endParaRP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দুটি বাক্যের মধ্যে পুর্বে থাকলে 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Structure : Sub + shall have / will have + verb 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এর 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past participle + 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obj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+ before +  Sub + shall/ will + verb 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এর 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present form + 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obj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 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বা 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Present  Indefinite.   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যেমন – আমি স্কুলে যাইবার পুর্বে ভাত 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খাইয়া</a:t>
            </a:r>
            <a:r>
              <a:rPr lang="en-US" sz="280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bn-BD" sz="2800" smtClean="0">
                <a:latin typeface="Shonar Bangla" pitchFamily="34" charset="0"/>
                <a:cs typeface="Shonar Bangla" pitchFamily="34" charset="0"/>
              </a:rPr>
              <a:t>থাকিব 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।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I shall have eaten rice before I shall go to school 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304800"/>
            <a:ext cx="66294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Shonar Bangla" pitchFamily="34" charset="0"/>
                <a:cs typeface="Shonar Bangla" pitchFamily="34" charset="0"/>
              </a:rPr>
              <a:t>ভবিষ্যৎ কালে দুটি বাক্যের মধ্যে পর থাকলে যে কাজটি আগে হবে সেটা </a:t>
            </a:r>
            <a:r>
              <a:rPr lang="en-US" sz="280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Shonar Bangla" pitchFamily="34" charset="0"/>
                <a:cs typeface="Shonar Bangla" pitchFamily="34" charset="0"/>
              </a:rPr>
              <a:t>Present perfect </a:t>
            </a:r>
            <a:r>
              <a:rPr lang="bn-BD" sz="280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Shonar Bangla" pitchFamily="34" charset="0"/>
                <a:cs typeface="Shonar Bangla" pitchFamily="34" charset="0"/>
              </a:rPr>
              <a:t>আর যে কাজটি পরে হবে সেটা </a:t>
            </a:r>
            <a:r>
              <a:rPr lang="en-US" sz="280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Shonar Bangla" pitchFamily="34" charset="0"/>
                <a:cs typeface="Shonar Bangla" pitchFamily="34" charset="0"/>
              </a:rPr>
              <a:t>present Indefinite </a:t>
            </a:r>
            <a:r>
              <a:rPr lang="bn-BD" sz="280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Shonar Bangla" pitchFamily="34" charset="0"/>
                <a:cs typeface="Shonar Bangla" pitchFamily="34" charset="0"/>
              </a:rPr>
              <a:t>বা </a:t>
            </a:r>
            <a:r>
              <a:rPr lang="en-US" sz="280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Shonar Bangla" pitchFamily="34" charset="0"/>
                <a:cs typeface="Shonar Bangla" pitchFamily="34" charset="0"/>
              </a:rPr>
              <a:t>Future Indefinite tense </a:t>
            </a:r>
            <a:r>
              <a:rPr lang="bn-BD" sz="280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Shonar Bangla" pitchFamily="34" charset="0"/>
                <a:cs typeface="Shonar Bangla" pitchFamily="34" charset="0"/>
              </a:rPr>
              <a:t>হবে ।  </a:t>
            </a:r>
          </a:p>
          <a:p>
            <a:endParaRPr lang="bn-BD" sz="2800" dirty="0" smtClean="0">
              <a:latin typeface="Shonar Bangla" pitchFamily="34" charset="0"/>
              <a:cs typeface="Shonar Bangla" pitchFamily="34" charset="0"/>
            </a:endParaRPr>
          </a:p>
          <a:p>
            <a:endParaRPr lang="bn-BD" sz="3200" b="1" dirty="0" smtClean="0">
              <a:solidFill>
                <a:srgbClr val="92D050"/>
              </a:solidFill>
              <a:latin typeface="Shonar Bangla" pitchFamily="34" charset="0"/>
              <a:cs typeface="Shonar Bangla" pitchFamily="34" charset="0"/>
            </a:endParaRPr>
          </a:p>
          <a:p>
            <a:r>
              <a:rPr lang="en-US" sz="3200" b="1" dirty="0" smtClean="0">
                <a:solidFill>
                  <a:srgbClr val="92D050"/>
                </a:solidFill>
                <a:latin typeface="Shonar Bangla" pitchFamily="34" charset="0"/>
                <a:cs typeface="Shonar Bangla" pitchFamily="34" charset="0"/>
              </a:rPr>
              <a:t> </a:t>
            </a:r>
            <a:r>
              <a:rPr lang="bn-BD" sz="3200" b="1" dirty="0" smtClean="0">
                <a:solidFill>
                  <a:srgbClr val="92D050"/>
                </a:solidFill>
                <a:latin typeface="Shonar Bangla" pitchFamily="34" charset="0"/>
                <a:cs typeface="Shonar Bangla" pitchFamily="34" charset="0"/>
              </a:rPr>
              <a:t>দুটি বাক্যের মধ্যে পর থাকলে </a:t>
            </a:r>
            <a:r>
              <a:rPr lang="en-US" sz="3200" b="1" dirty="0" smtClean="0">
                <a:solidFill>
                  <a:srgbClr val="92D050"/>
                </a:solidFill>
                <a:latin typeface="Shonar Bangla" pitchFamily="34" charset="0"/>
                <a:cs typeface="Shonar Bangla" pitchFamily="34" charset="0"/>
              </a:rPr>
              <a:t>Structure : 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Sub + shall/will + verb 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এর 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base form  + 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obj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+ after + sub + have/has + verb 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এর 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past participle + 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obj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. 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আমি ভাত খাওয়ার পর স্কুলে যাব ।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I shall go to school after I have eaten rice. </a:t>
            </a:r>
            <a:endParaRPr lang="en-US" sz="2800" dirty="0">
              <a:latin typeface="Shonar Bangla" pitchFamily="34" charset="0"/>
              <a:cs typeface="Shonar Bangl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4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876799" cy="6206835"/>
          </a:xfrm>
          <a:prstGeom prst="rect">
            <a:avLst/>
          </a:prstGeom>
        </p:spPr>
      </p:pic>
      <p:pic>
        <p:nvPicPr>
          <p:cNvPr id="3" name="Picture 2" descr="04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7800" y="0"/>
            <a:ext cx="3657600" cy="6553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0" y="381000"/>
            <a:ext cx="44935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00B0F0"/>
                </a:solidFill>
                <a:latin typeface="Shonar  bangla"/>
                <a:cs typeface="NikoshBAN" pitchFamily="2" charset="0"/>
              </a:rPr>
              <a:t>Personal Information </a:t>
            </a:r>
            <a:endParaRPr lang="en-US" sz="3200" b="1" dirty="0">
              <a:solidFill>
                <a:srgbClr val="00B0F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0" y="1447800"/>
            <a:ext cx="4572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err="1" smtClean="0">
                <a:latin typeface="Shonar  bangla"/>
                <a:cs typeface="NikoshBAN" pitchFamily="2" charset="0"/>
              </a:rPr>
              <a:t>Shaikh</a:t>
            </a:r>
            <a:r>
              <a:rPr lang="en-US" sz="2400" dirty="0" smtClean="0">
                <a:latin typeface="Shonar  bangla"/>
                <a:cs typeface="NikoshBAN" pitchFamily="2" charset="0"/>
              </a:rPr>
              <a:t>  </a:t>
            </a:r>
            <a:r>
              <a:rPr lang="en-US" sz="2400" dirty="0" err="1" smtClean="0">
                <a:latin typeface="Shonar  bangla"/>
                <a:cs typeface="NikoshBAN" pitchFamily="2" charset="0"/>
              </a:rPr>
              <a:t>Safiullah</a:t>
            </a:r>
            <a:r>
              <a:rPr lang="en-US" sz="2400" dirty="0" smtClean="0">
                <a:latin typeface="Shonar  bangla"/>
                <a:cs typeface="NikoshBAN" pitchFamily="2" charset="0"/>
              </a:rPr>
              <a:t> </a:t>
            </a:r>
          </a:p>
          <a:p>
            <a:r>
              <a:rPr lang="en-US" sz="2400" dirty="0" smtClean="0">
                <a:latin typeface="Shonar  bangla"/>
                <a:cs typeface="NikoshBAN" pitchFamily="2" charset="0"/>
              </a:rPr>
              <a:t>Assistant teacher (Eng) </a:t>
            </a:r>
          </a:p>
          <a:p>
            <a:r>
              <a:rPr lang="en-US" sz="2400" dirty="0" err="1" smtClean="0">
                <a:latin typeface="Shonar  bangla"/>
                <a:cs typeface="NikoshBAN" pitchFamily="2" charset="0"/>
              </a:rPr>
              <a:t>Wazed</a:t>
            </a:r>
            <a:r>
              <a:rPr lang="en-US" sz="2400" dirty="0" smtClean="0">
                <a:latin typeface="Shonar  bangla"/>
                <a:cs typeface="NikoshBAN" pitchFamily="2" charset="0"/>
              </a:rPr>
              <a:t> Memorial Model Secondary School, </a:t>
            </a:r>
            <a:r>
              <a:rPr lang="en-US" sz="2400" dirty="0" err="1" smtClean="0">
                <a:latin typeface="Shonar  bangla"/>
                <a:cs typeface="NikoshBAN" pitchFamily="2" charset="0"/>
              </a:rPr>
              <a:t>Mollahat</a:t>
            </a:r>
            <a:r>
              <a:rPr lang="en-US" sz="2400" dirty="0" smtClean="0">
                <a:latin typeface="Shonar  bangla"/>
                <a:cs typeface="NikoshBAN" pitchFamily="2" charset="0"/>
              </a:rPr>
              <a:t>, </a:t>
            </a:r>
            <a:r>
              <a:rPr lang="en-US" sz="2400" dirty="0" err="1" smtClean="0">
                <a:latin typeface="Shonar  bangla"/>
                <a:cs typeface="NikoshBAN" pitchFamily="2" charset="0"/>
              </a:rPr>
              <a:t>Bagerhat</a:t>
            </a:r>
            <a:r>
              <a:rPr lang="en-US" sz="2400" dirty="0" smtClean="0">
                <a:latin typeface="Shonar  bangla"/>
                <a:cs typeface="NikoshBAN" pitchFamily="2" charset="0"/>
              </a:rPr>
              <a:t>. </a:t>
            </a:r>
          </a:p>
          <a:p>
            <a:r>
              <a:rPr lang="en-US" sz="2400" dirty="0" smtClean="0">
                <a:latin typeface="Shonar  bangla"/>
                <a:cs typeface="NikoshBAN" pitchFamily="2" charset="0"/>
              </a:rPr>
              <a:t>Cell : 01724453479 </a:t>
            </a:r>
          </a:p>
          <a:p>
            <a:r>
              <a:rPr lang="en-US" sz="2400" dirty="0" smtClean="0">
                <a:latin typeface="Shonar  bangla"/>
                <a:cs typeface="NikoshBAN" pitchFamily="2" charset="0"/>
              </a:rPr>
              <a:t>E-mail- sapu058@gmail.com </a:t>
            </a:r>
            <a:endParaRPr lang="en-US" sz="2400" dirty="0"/>
          </a:p>
        </p:txBody>
      </p:sp>
      <p:pic>
        <p:nvPicPr>
          <p:cNvPr id="7" name="Picture 6" descr="20160113_09350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066800"/>
            <a:ext cx="4601227" cy="5791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0"/>
            <a:ext cx="510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Shonar Bangla" pitchFamily="34" charset="0"/>
                <a:cs typeface="Shonar Bangla" pitchFamily="34" charset="0"/>
              </a:rPr>
              <a:t>Future Perfect Continuous Tense  </a:t>
            </a:r>
            <a:endParaRPr lang="en-US" sz="3200" b="1" dirty="0">
              <a:solidFill>
                <a:srgbClr val="00B050"/>
              </a:solidFill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762000"/>
            <a:ext cx="8763000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ভবিষ্যৎ কালে  কিছু সময় হতে কোন ক্রিয়ার কাজ হইতে থাকিবে বা চলিতে থাকিবে 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এরূপ বুঝালে 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Future perfect  continuous tense  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হয় । </a:t>
            </a:r>
          </a:p>
          <a:p>
            <a:r>
              <a:rPr lang="bn-BD" sz="3200" dirty="0" smtClean="0">
                <a:solidFill>
                  <a:srgbClr val="00B0F0"/>
                </a:solidFill>
                <a:latin typeface="Shonar Bangla" pitchFamily="34" charset="0"/>
                <a:cs typeface="Shonar Bangla" pitchFamily="34" charset="0"/>
              </a:rPr>
              <a:t>বাংলা বাক্য চেনার উপায় </a:t>
            </a:r>
            <a:r>
              <a:rPr lang="en-US" sz="3200" dirty="0" smtClean="0">
                <a:solidFill>
                  <a:srgbClr val="00B0F0"/>
                </a:solidFill>
                <a:latin typeface="Shonar Bangla" pitchFamily="34" charset="0"/>
                <a:cs typeface="Shonar Bangla" pitchFamily="34" charset="0"/>
              </a:rPr>
              <a:t>: 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ক্রিয়ার শেষে তেথাকিব, তেথাকিবা , তেথাকিবে থাকে ।           এবং বাক্যের মধ্যে ধরে , যাবত , হতে , থেকে থাকে ।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  </a:t>
            </a:r>
          </a:p>
          <a:p>
            <a:r>
              <a:rPr lang="en-US" sz="32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3200" dirty="0" smtClean="0">
                <a:solidFill>
                  <a:srgbClr val="7030A0"/>
                </a:solidFill>
                <a:latin typeface="Shonar Bangla" pitchFamily="34" charset="0"/>
                <a:cs typeface="Shonar Bangla" pitchFamily="34" charset="0"/>
              </a:rPr>
              <a:t>Structure : </a:t>
            </a:r>
            <a:r>
              <a:rPr lang="bn-BD" sz="3200" dirty="0" smtClean="0">
                <a:solidFill>
                  <a:srgbClr val="7030A0"/>
                </a:solidFill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Sub + shall have been  / will have been + verb 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এর 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base form 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এর সাথে 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ing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+ 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obj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+ since / for + </a:t>
            </a:r>
            <a:r>
              <a:rPr lang="bn-BD" sz="2800" smtClean="0">
                <a:latin typeface="Shonar Bangla" pitchFamily="34" charset="0"/>
                <a:cs typeface="Shonar Bangla" pitchFamily="34" charset="0"/>
              </a:rPr>
              <a:t>সময়জ্ঞাপক শব্দ  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। 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যেমন- আমি দুই ঘণ্টা ধরে বইটি পড়িতে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থাকিব  ।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I shall have been reading the book for two hours. 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সকাল থেকে বৃষ্টি হইতে থাকিবে ।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It will have been raining since morning.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</a:t>
            </a:r>
            <a:endParaRPr lang="en-US" sz="2800" dirty="0" smtClean="0">
              <a:solidFill>
                <a:schemeClr val="accent4">
                  <a:lumMod val="40000"/>
                  <a:lumOff val="60000"/>
                </a:schemeClr>
              </a:solidFill>
              <a:latin typeface="Shonar Bangla" pitchFamily="34" charset="0"/>
              <a:cs typeface="Shonar Bangla" pitchFamily="34" charset="0"/>
            </a:endParaRPr>
          </a:p>
          <a:p>
            <a:r>
              <a:rPr lang="bn-BD" sz="28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Shonar Bangla" pitchFamily="34" charset="0"/>
                <a:cs typeface="Shonar Bangla" pitchFamily="34" charset="0"/>
              </a:rPr>
              <a:t>ধরে , যাবত,  থাকলে </a:t>
            </a:r>
            <a:r>
              <a:rPr lang="en-US" sz="28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Shonar Bangla" pitchFamily="34" charset="0"/>
                <a:cs typeface="Shonar Bangla" pitchFamily="34" charset="0"/>
              </a:rPr>
              <a:t>for , </a:t>
            </a:r>
            <a:r>
              <a:rPr lang="bn-BD" sz="28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Shonar Bangla" pitchFamily="34" charset="0"/>
                <a:cs typeface="Shonar Bangla" pitchFamily="34" charset="0"/>
              </a:rPr>
              <a:t>হতে থেকে থাকলে </a:t>
            </a:r>
            <a:r>
              <a:rPr lang="en-US" sz="28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Shonar Bangla" pitchFamily="34" charset="0"/>
                <a:cs typeface="Shonar Bangla" pitchFamily="34" charset="0"/>
              </a:rPr>
              <a:t>since </a:t>
            </a:r>
            <a:r>
              <a:rPr lang="bn-BD" sz="28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Shonar Bangla" pitchFamily="34" charset="0"/>
                <a:cs typeface="Shonar Bangla" pitchFamily="34" charset="0"/>
              </a:rPr>
              <a:t>বসে । 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 </a:t>
            </a:r>
            <a:endParaRPr lang="bn-BD" sz="2800" dirty="0" smtClean="0">
              <a:latin typeface="Shonar Bangla" pitchFamily="34" charset="0"/>
              <a:cs typeface="Shonar Bangla" pitchFamily="34" charset="0"/>
            </a:endParaRP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   </a:t>
            </a:r>
            <a:endParaRPr lang="en-US" sz="2800" dirty="0">
              <a:latin typeface="Shonar Bangla" pitchFamily="34" charset="0"/>
              <a:cs typeface="Shonar Bangl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 rot="18633660">
            <a:off x="1445562" y="3618588"/>
            <a:ext cx="6532558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600" dirty="0" smtClean="0">
                <a:solidFill>
                  <a:srgbClr val="00B0F0"/>
                </a:solidFill>
                <a:latin typeface="Shonar  bangla"/>
                <a:cs typeface="NikoshBAN" pitchFamily="2" charset="0"/>
              </a:rPr>
              <a:t>Thank  You  ALL</a:t>
            </a:r>
            <a:endParaRPr lang="en-US" sz="6600" dirty="0">
              <a:solidFill>
                <a:srgbClr val="00B0F0"/>
              </a:solidFill>
              <a:latin typeface="Shonar  bangla"/>
              <a:cs typeface="NikoshBAN" pitchFamily="2" charset="0"/>
            </a:endParaRPr>
          </a:p>
        </p:txBody>
      </p:sp>
      <p:pic>
        <p:nvPicPr>
          <p:cNvPr id="3" name="Picture 2" descr="04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493059"/>
            <a:ext cx="4191000" cy="3697941"/>
          </a:xfrm>
          <a:prstGeom prst="rect">
            <a:avLst/>
          </a:prstGeom>
        </p:spPr>
      </p:pic>
      <p:pic>
        <p:nvPicPr>
          <p:cNvPr id="4" name="Picture 3" descr="04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000" y="4267200"/>
            <a:ext cx="4191000" cy="2590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67200" y="1600200"/>
            <a:ext cx="4876800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Shonar  bangla"/>
              </a:rPr>
              <a:t>Subject: English second paper </a:t>
            </a:r>
          </a:p>
          <a:p>
            <a:r>
              <a:rPr lang="en-US" sz="2800" dirty="0" smtClean="0">
                <a:latin typeface="Shonar  bangla"/>
              </a:rPr>
              <a:t>Class : Six to ten </a:t>
            </a:r>
          </a:p>
          <a:p>
            <a:r>
              <a:rPr lang="en-US" sz="2800" dirty="0" smtClean="0">
                <a:latin typeface="Shonar  bangla"/>
              </a:rPr>
              <a:t>Time: 50 minutes </a:t>
            </a:r>
          </a:p>
          <a:p>
            <a:r>
              <a:rPr lang="en-US" sz="2800" dirty="0" smtClean="0">
                <a:latin typeface="Shonar  bangla"/>
              </a:rPr>
              <a:t>Date: 12/10/2017 </a:t>
            </a:r>
          </a:p>
          <a:p>
            <a:r>
              <a:rPr lang="en-US" dirty="0" smtClean="0">
                <a:latin typeface="Shonar  bangla"/>
              </a:rPr>
              <a:t>  </a:t>
            </a:r>
            <a:endParaRPr lang="en-US" dirty="0">
              <a:latin typeface="Shonar  bangla"/>
            </a:endParaRPr>
          </a:p>
        </p:txBody>
      </p:sp>
      <p:pic>
        <p:nvPicPr>
          <p:cNvPr id="3" name="Picture 2" descr="02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418680" y="1486320"/>
            <a:ext cx="3644154" cy="387191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28800" y="457200"/>
            <a:ext cx="6858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92D050"/>
                </a:solidFill>
                <a:latin typeface="Shonar  bangla"/>
              </a:rPr>
              <a:t>To Day’s lesson : Future Tense </a:t>
            </a:r>
          </a:p>
          <a:p>
            <a:r>
              <a:rPr lang="en-US" sz="2800" dirty="0" smtClean="0">
                <a:solidFill>
                  <a:srgbClr val="7030A0"/>
                </a:solidFill>
                <a:latin typeface="Shonar  bangla"/>
              </a:rPr>
              <a:t>   </a:t>
            </a:r>
          </a:p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Shonar  bangla"/>
              </a:rPr>
              <a:t>By the end of the lesson the 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Shonar  bangla"/>
              </a:rPr>
              <a:t>ss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Shonar  bangla"/>
              </a:rPr>
              <a:t> will learn : </a:t>
            </a:r>
          </a:p>
          <a:p>
            <a:r>
              <a:rPr lang="en-US" sz="2800" dirty="0" smtClean="0">
                <a:solidFill>
                  <a:srgbClr val="0000FF"/>
                </a:solidFill>
                <a:latin typeface="Shonar  bangla"/>
              </a:rPr>
              <a:t>1.About future time. </a:t>
            </a:r>
          </a:p>
          <a:p>
            <a:r>
              <a:rPr lang="en-US" sz="2800" dirty="0" smtClean="0">
                <a:solidFill>
                  <a:srgbClr val="0000FF"/>
                </a:solidFill>
                <a:latin typeface="Shonar  bangla"/>
              </a:rPr>
              <a:t>2. kinds of future tense. </a:t>
            </a:r>
          </a:p>
          <a:p>
            <a:r>
              <a:rPr lang="en-US" sz="2800" dirty="0" smtClean="0">
                <a:solidFill>
                  <a:srgbClr val="0000FF"/>
                </a:solidFill>
                <a:latin typeface="Shonar  bangla"/>
              </a:rPr>
              <a:t>3. to make future types of sentences. </a:t>
            </a:r>
          </a:p>
          <a:p>
            <a:r>
              <a:rPr lang="en-US" sz="2800" dirty="0" smtClean="0">
                <a:solidFill>
                  <a:srgbClr val="0000FF"/>
                </a:solidFill>
                <a:latin typeface="Shonar  bangla"/>
              </a:rPr>
              <a:t>4. to write any topic.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52600" y="838200"/>
            <a:ext cx="6096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rgbClr val="00B0F0"/>
                </a:solidFill>
                <a:latin typeface="Shonar  bangla"/>
              </a:rPr>
              <a:t>Future tense are of four kinds: </a:t>
            </a:r>
          </a:p>
          <a:p>
            <a:endParaRPr lang="en-US" sz="2800" dirty="0" smtClean="0">
              <a:latin typeface="Shonar  bangla"/>
            </a:endParaRPr>
          </a:p>
          <a:p>
            <a:pPr marL="514350" indent="-514350"/>
            <a:r>
              <a:rPr lang="en-US" sz="2800" dirty="0" smtClean="0">
                <a:latin typeface="Shonar  bangla"/>
              </a:rPr>
              <a:t>1.Future Indefinite </a:t>
            </a:r>
          </a:p>
          <a:p>
            <a:pPr marL="514350" indent="-514350"/>
            <a:r>
              <a:rPr lang="en-US" sz="2800" dirty="0" smtClean="0">
                <a:latin typeface="Shonar  bangla"/>
              </a:rPr>
              <a:t>2.Future continuous </a:t>
            </a:r>
          </a:p>
          <a:p>
            <a:pPr marL="514350" indent="-514350"/>
            <a:r>
              <a:rPr lang="en-US" sz="2800" dirty="0" smtClean="0">
                <a:latin typeface="Shonar  bangla"/>
              </a:rPr>
              <a:t>3.Future Perfect </a:t>
            </a:r>
          </a:p>
          <a:p>
            <a:pPr marL="514350" indent="-514350"/>
            <a:r>
              <a:rPr lang="en-US" sz="2800" dirty="0" smtClean="0">
                <a:latin typeface="Shonar  bangla"/>
              </a:rPr>
              <a:t>4.Future Perfect continuous </a:t>
            </a:r>
            <a:endParaRPr lang="en-US" sz="2800" dirty="0">
              <a:latin typeface="Shonar  bangl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3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 flipV="1">
            <a:off x="228600" y="228600"/>
            <a:ext cx="4552989" cy="6394882"/>
          </a:xfrm>
          <a:prstGeom prst="rect">
            <a:avLst/>
          </a:prstGeom>
        </p:spPr>
      </p:pic>
      <p:pic>
        <p:nvPicPr>
          <p:cNvPr id="3" name="Picture 2" descr="03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6800" y="304800"/>
            <a:ext cx="3962400" cy="6324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38200" y="685800"/>
            <a:ext cx="670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FF00"/>
                </a:solidFill>
                <a:latin typeface="Shonar Bangla" pitchFamily="34" charset="0"/>
                <a:cs typeface="Shonar Bangla" pitchFamily="34" charset="0"/>
              </a:rPr>
              <a:t>Future  Indefinite tense </a:t>
            </a:r>
            <a:endParaRPr lang="en-US" sz="3200" dirty="0">
              <a:solidFill>
                <a:srgbClr val="FFFF00"/>
              </a:solidFill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43000" y="1752600"/>
            <a:ext cx="670560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 ভবিষ্যৎ কালে কোন কাজ হবে বা ঘটবে , এরূপ বুঝালে 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Future Indefinite tense 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হয় ।  </a:t>
            </a:r>
          </a:p>
          <a:p>
            <a:endParaRPr lang="bn-BD" sz="2800" dirty="0" smtClean="0">
              <a:latin typeface="Shonar Bangla" pitchFamily="34" charset="0"/>
              <a:cs typeface="Shonar Bangla" pitchFamily="34" charset="0"/>
            </a:endParaRP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বাংলা বাক্য চেনার উপায় 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: 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ক্রিয়ার শেষে বে , বো , বা থাকে  </a:t>
            </a:r>
          </a:p>
          <a:p>
            <a:endParaRPr lang="bn-BD" sz="3200" dirty="0" smtClean="0">
              <a:latin typeface="Shonar Bangla" pitchFamily="34" charset="0"/>
              <a:cs typeface="Shonar Bangla" pitchFamily="34" charset="0"/>
            </a:endParaRPr>
          </a:p>
          <a:p>
            <a:r>
              <a:rPr lang="en-US" sz="3200" dirty="0" smtClean="0">
                <a:latin typeface="Shonar Bangla" pitchFamily="34" charset="0"/>
                <a:cs typeface="Shonar Bangla" pitchFamily="34" charset="0"/>
              </a:rPr>
              <a:t>Structure: 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Sub + 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shall / 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will + verb 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এর 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base form + 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obj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যেমন – আমি বাড়ি যাইব ।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I shall go home. 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সে বাড়ি যাইবে ।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He will go home. 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</a:t>
            </a:r>
            <a:endParaRPr lang="en-US" sz="2800" dirty="0">
              <a:latin typeface="Shonar Bangla" pitchFamily="34" charset="0"/>
              <a:cs typeface="Shonar Bangl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3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90800" y="0"/>
            <a:ext cx="304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00B0F0"/>
                </a:solidFill>
                <a:latin typeface="Shonar Bangla" pitchFamily="34" charset="0"/>
                <a:cs typeface="Shonar Bangla" pitchFamily="34" charset="0"/>
              </a:rPr>
              <a:t> </a:t>
            </a:r>
            <a:r>
              <a:rPr lang="bn-BD" sz="3200" dirty="0" smtClean="0">
                <a:solidFill>
                  <a:srgbClr val="00B0F0"/>
                </a:solidFill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3200" dirty="0" smtClean="0">
                <a:solidFill>
                  <a:srgbClr val="00B0F0"/>
                </a:solidFill>
                <a:latin typeface="Shonar Bangla" pitchFamily="34" charset="0"/>
                <a:cs typeface="Shonar Bangla" pitchFamily="34" charset="0"/>
              </a:rPr>
              <a:t>Verb – do   </a:t>
            </a:r>
            <a:endParaRPr lang="en-US" sz="3200" dirty="0">
              <a:solidFill>
                <a:srgbClr val="00B0F0"/>
              </a:solidFill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381000"/>
            <a:ext cx="26670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Shonar Bangla" pitchFamily="34" charset="0"/>
                <a:cs typeface="Shonar Bangla" pitchFamily="34" charset="0"/>
              </a:rPr>
              <a:t>Singular </a:t>
            </a:r>
          </a:p>
          <a:p>
            <a:r>
              <a:rPr lang="en-US" sz="2400" dirty="0" smtClean="0">
                <a:latin typeface="Shonar Bangla" pitchFamily="34" charset="0"/>
                <a:cs typeface="Shonar Bangla" pitchFamily="34" charset="0"/>
              </a:rPr>
              <a:t>First person </a:t>
            </a:r>
          </a:p>
          <a:p>
            <a:r>
              <a:rPr lang="bn-BD" sz="2400" dirty="0" smtClean="0">
                <a:latin typeface="Shonar Bangla" pitchFamily="34" charset="0"/>
                <a:cs typeface="Shonar Bangla" pitchFamily="34" charset="0"/>
              </a:rPr>
              <a:t>আমি করিব ।  </a:t>
            </a:r>
          </a:p>
          <a:p>
            <a:r>
              <a:rPr lang="en-US" sz="2400" dirty="0" smtClean="0">
                <a:latin typeface="Shonar Bangla" pitchFamily="34" charset="0"/>
                <a:cs typeface="Shonar Bangla" pitchFamily="34" charset="0"/>
              </a:rPr>
              <a:t>I shall do. </a:t>
            </a:r>
          </a:p>
          <a:p>
            <a:endParaRPr lang="en-US" sz="2400" dirty="0" smtClean="0">
              <a:latin typeface="Shonar Bangla" pitchFamily="34" charset="0"/>
              <a:cs typeface="Shonar Bangla" pitchFamily="34" charset="0"/>
            </a:endParaRPr>
          </a:p>
          <a:p>
            <a:r>
              <a:rPr lang="en-US" sz="2400" dirty="0" smtClean="0">
                <a:latin typeface="Shonar Bangla" pitchFamily="34" charset="0"/>
                <a:cs typeface="Shonar Bangla" pitchFamily="34" charset="0"/>
              </a:rPr>
              <a:t>Second person</a:t>
            </a:r>
            <a:r>
              <a:rPr lang="bn-BD" sz="2400" dirty="0" smtClean="0">
                <a:latin typeface="Shonar Bangla" pitchFamily="34" charset="0"/>
                <a:cs typeface="Shonar Bangla" pitchFamily="34" charset="0"/>
              </a:rPr>
              <a:t>। </a:t>
            </a:r>
            <a:r>
              <a:rPr lang="en-US" sz="2400" dirty="0" smtClean="0">
                <a:latin typeface="Shonar Bangla" pitchFamily="34" charset="0"/>
                <a:cs typeface="Shonar Bangla" pitchFamily="34" charset="0"/>
              </a:rPr>
              <a:t> </a:t>
            </a:r>
          </a:p>
          <a:p>
            <a:r>
              <a:rPr lang="bn-BD" sz="2400" dirty="0" smtClean="0">
                <a:latin typeface="Shonar Bangla" pitchFamily="34" charset="0"/>
                <a:cs typeface="Shonar Bangla" pitchFamily="34" charset="0"/>
              </a:rPr>
              <a:t>তুমি করিবে । </a:t>
            </a:r>
          </a:p>
          <a:p>
            <a:r>
              <a:rPr lang="en-US" sz="2400" dirty="0" smtClean="0">
                <a:latin typeface="Shonar Bangla" pitchFamily="34" charset="0"/>
                <a:cs typeface="Shonar Bangla" pitchFamily="34" charset="0"/>
              </a:rPr>
              <a:t>You will do. </a:t>
            </a:r>
          </a:p>
          <a:p>
            <a:endParaRPr lang="en-US" sz="2400" dirty="0" smtClean="0">
              <a:latin typeface="Shonar Bangla" pitchFamily="34" charset="0"/>
              <a:cs typeface="Shonar Bangla" pitchFamily="34" charset="0"/>
            </a:endParaRPr>
          </a:p>
          <a:p>
            <a:r>
              <a:rPr lang="en-US" sz="2400" dirty="0" smtClean="0">
                <a:latin typeface="Shonar Bangla" pitchFamily="34" charset="0"/>
                <a:cs typeface="Shonar Bangla" pitchFamily="34" charset="0"/>
              </a:rPr>
              <a:t>Third person</a:t>
            </a:r>
          </a:p>
          <a:p>
            <a:r>
              <a:rPr lang="bn-BD" sz="2400" dirty="0" smtClean="0">
                <a:latin typeface="Shonar Bangla" pitchFamily="34" charset="0"/>
                <a:cs typeface="Shonar Bangla" pitchFamily="34" charset="0"/>
              </a:rPr>
              <a:t>সে করিবে । </a:t>
            </a:r>
          </a:p>
          <a:p>
            <a:r>
              <a:rPr lang="en-US" sz="2400" dirty="0" smtClean="0">
                <a:latin typeface="Shonar Bangla" pitchFamily="34" charset="0"/>
                <a:cs typeface="Shonar Bangla" pitchFamily="34" charset="0"/>
              </a:rPr>
              <a:t>He will do. </a:t>
            </a:r>
          </a:p>
          <a:p>
            <a:r>
              <a:rPr lang="bn-BD" sz="2400" dirty="0" smtClean="0">
                <a:latin typeface="Shonar Bangla" pitchFamily="34" charset="0"/>
                <a:cs typeface="Shonar Bangla" pitchFamily="34" charset="0"/>
              </a:rPr>
              <a:t>ইহা </a:t>
            </a:r>
            <a:r>
              <a:rPr lang="bn-BD" sz="2400" dirty="0" smtClean="0">
                <a:latin typeface="Shonar Bangla" pitchFamily="34" charset="0"/>
                <a:cs typeface="Shonar Bangla" pitchFamily="34" charset="0"/>
              </a:rPr>
              <a:t>করিবে</a:t>
            </a:r>
            <a:r>
              <a:rPr lang="en-US" sz="24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bn-BD" sz="2400" dirty="0" smtClean="0">
                <a:latin typeface="Shonar Bangla" pitchFamily="34" charset="0"/>
                <a:cs typeface="Shonar Bangla" pitchFamily="34" charset="0"/>
              </a:rPr>
              <a:t>। </a:t>
            </a:r>
            <a:endParaRPr lang="bn-BD" sz="2400" dirty="0" smtClean="0">
              <a:latin typeface="Shonar Bangla" pitchFamily="34" charset="0"/>
              <a:cs typeface="Shonar Bangla" pitchFamily="34" charset="0"/>
            </a:endParaRPr>
          </a:p>
          <a:p>
            <a:r>
              <a:rPr lang="en-US" sz="2400" dirty="0" smtClean="0">
                <a:latin typeface="Shonar Bangla" pitchFamily="34" charset="0"/>
                <a:cs typeface="Shonar Bangla" pitchFamily="34" charset="0"/>
              </a:rPr>
              <a:t>It will do. </a:t>
            </a:r>
          </a:p>
          <a:p>
            <a:r>
              <a:rPr lang="bn-BD" sz="2400" dirty="0" smtClean="0">
                <a:latin typeface="Shonar Bangla" pitchFamily="34" charset="0"/>
                <a:cs typeface="Shonar Bangla" pitchFamily="34" charset="0"/>
              </a:rPr>
              <a:t>রহিম করিবে</a:t>
            </a:r>
            <a:r>
              <a:rPr lang="en-US" sz="24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bn-BD" sz="2400" dirty="0" smtClean="0">
                <a:latin typeface="Shonar Bangla" pitchFamily="34" charset="0"/>
                <a:cs typeface="Shonar Bangla" pitchFamily="34" charset="0"/>
              </a:rPr>
              <a:t>। </a:t>
            </a:r>
          </a:p>
          <a:p>
            <a:r>
              <a:rPr lang="en-US" sz="2400" dirty="0" err="1" smtClean="0">
                <a:latin typeface="Shonar Bangla" pitchFamily="34" charset="0"/>
                <a:cs typeface="Shonar Bangla" pitchFamily="34" charset="0"/>
              </a:rPr>
              <a:t>Rohim</a:t>
            </a:r>
            <a:r>
              <a:rPr lang="en-US" sz="2400" dirty="0" smtClean="0">
                <a:latin typeface="Shonar Bangla" pitchFamily="34" charset="0"/>
                <a:cs typeface="Shonar Bangla" pitchFamily="34" charset="0"/>
              </a:rPr>
              <a:t> will do. </a:t>
            </a:r>
          </a:p>
          <a:p>
            <a:r>
              <a:rPr lang="en-US" sz="2400" dirty="0" smtClean="0">
                <a:latin typeface="Shonar Bangla" pitchFamily="34" charset="0"/>
                <a:cs typeface="Shonar Bangla" pitchFamily="34" charset="0"/>
              </a:rPr>
              <a:t>  </a:t>
            </a:r>
          </a:p>
          <a:p>
            <a:r>
              <a:rPr lang="en-US" sz="2400" dirty="0" smtClean="0">
                <a:latin typeface="Shonar Bangla" pitchFamily="34" charset="0"/>
                <a:cs typeface="Shonar Bangla" pitchFamily="34" charset="0"/>
              </a:rPr>
              <a:t>  </a:t>
            </a:r>
            <a:endParaRPr lang="en-US" sz="2400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57600" y="533400"/>
            <a:ext cx="28194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Shonar Bangla" pitchFamily="34" charset="0"/>
                <a:cs typeface="Shonar Bangla" pitchFamily="34" charset="0"/>
              </a:rPr>
              <a:t> Plural   </a:t>
            </a:r>
          </a:p>
          <a:p>
            <a:r>
              <a:rPr lang="bn-BD" sz="2400" dirty="0" smtClean="0">
                <a:latin typeface="Shonar Bangla" pitchFamily="34" charset="0"/>
                <a:cs typeface="Shonar Bangla" pitchFamily="34" charset="0"/>
              </a:rPr>
              <a:t>আমরা </a:t>
            </a:r>
            <a:r>
              <a:rPr lang="bn-BD" sz="2400" dirty="0" smtClean="0">
                <a:latin typeface="Shonar Bangla" pitchFamily="34" charset="0"/>
                <a:cs typeface="Shonar Bangla" pitchFamily="34" charset="0"/>
              </a:rPr>
              <a:t>করিব</a:t>
            </a:r>
            <a:r>
              <a:rPr lang="en-US" sz="24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bn-BD" sz="2400" dirty="0" smtClean="0">
                <a:latin typeface="Shonar Bangla" pitchFamily="34" charset="0"/>
                <a:cs typeface="Shonar Bangla" pitchFamily="34" charset="0"/>
              </a:rPr>
              <a:t>। </a:t>
            </a:r>
            <a:endParaRPr lang="bn-BD" sz="2400" dirty="0" smtClean="0">
              <a:latin typeface="Shonar Bangla" pitchFamily="34" charset="0"/>
              <a:cs typeface="Shonar Bangla" pitchFamily="34" charset="0"/>
            </a:endParaRPr>
          </a:p>
          <a:p>
            <a:r>
              <a:rPr lang="en-US" sz="2400" dirty="0" smtClean="0">
                <a:latin typeface="Shonar Bangla" pitchFamily="34" charset="0"/>
                <a:cs typeface="Shonar Bangla" pitchFamily="34" charset="0"/>
              </a:rPr>
              <a:t>We shall do. </a:t>
            </a:r>
          </a:p>
          <a:p>
            <a:endParaRPr lang="en-US" sz="2400" dirty="0" smtClean="0">
              <a:latin typeface="Shonar Bangla" pitchFamily="34" charset="0"/>
              <a:cs typeface="Shonar Bangla" pitchFamily="34" charset="0"/>
            </a:endParaRPr>
          </a:p>
          <a:p>
            <a:endParaRPr lang="en-US" sz="2400" dirty="0" smtClean="0">
              <a:latin typeface="Shonar Bangla" pitchFamily="34" charset="0"/>
              <a:cs typeface="Shonar Bangla" pitchFamily="34" charset="0"/>
            </a:endParaRPr>
          </a:p>
          <a:p>
            <a:endParaRPr lang="en-US" sz="2400" dirty="0" smtClean="0">
              <a:latin typeface="Shonar Bangla" pitchFamily="34" charset="0"/>
              <a:cs typeface="Shonar Bangla" pitchFamily="34" charset="0"/>
            </a:endParaRPr>
          </a:p>
          <a:p>
            <a:r>
              <a:rPr lang="bn-BD" sz="2400" dirty="0" smtClean="0">
                <a:latin typeface="Shonar Bangla" pitchFamily="34" charset="0"/>
                <a:cs typeface="Shonar Bangla" pitchFamily="34" charset="0"/>
              </a:rPr>
              <a:t>তোমরা করিবে । </a:t>
            </a:r>
          </a:p>
          <a:p>
            <a:r>
              <a:rPr lang="en-US" sz="2400" dirty="0" smtClean="0">
                <a:latin typeface="Shonar Bangla" pitchFamily="34" charset="0"/>
                <a:cs typeface="Shonar Bangla" pitchFamily="34" charset="0"/>
              </a:rPr>
              <a:t>You will do. </a:t>
            </a:r>
          </a:p>
          <a:p>
            <a:endParaRPr lang="en-US" sz="2400" dirty="0" smtClean="0">
              <a:latin typeface="Shonar Bangla" pitchFamily="34" charset="0"/>
              <a:cs typeface="Shonar Bangla" pitchFamily="34" charset="0"/>
            </a:endParaRPr>
          </a:p>
          <a:p>
            <a:endParaRPr lang="en-US" sz="2400" dirty="0" smtClean="0">
              <a:latin typeface="Shonar Bangla" pitchFamily="34" charset="0"/>
              <a:cs typeface="Shonar Bangla" pitchFamily="34" charset="0"/>
            </a:endParaRPr>
          </a:p>
          <a:p>
            <a:endParaRPr lang="en-US" sz="2400" dirty="0" smtClean="0">
              <a:latin typeface="Shonar Bangla" pitchFamily="34" charset="0"/>
              <a:cs typeface="Shonar Bangla" pitchFamily="34" charset="0"/>
            </a:endParaRPr>
          </a:p>
          <a:p>
            <a:endParaRPr lang="en-US" sz="2400" dirty="0" smtClean="0">
              <a:latin typeface="Shonar Bangla" pitchFamily="34" charset="0"/>
              <a:cs typeface="Shonar Bangla" pitchFamily="34" charset="0"/>
            </a:endParaRPr>
          </a:p>
          <a:p>
            <a:r>
              <a:rPr lang="bn-BD" sz="2400" dirty="0" smtClean="0">
                <a:latin typeface="Shonar Bangla" pitchFamily="34" charset="0"/>
                <a:cs typeface="Shonar Bangla" pitchFamily="34" charset="0"/>
              </a:rPr>
              <a:t>তারা করিবে । </a:t>
            </a:r>
          </a:p>
          <a:p>
            <a:r>
              <a:rPr lang="en-US" sz="2400" dirty="0" smtClean="0">
                <a:latin typeface="Shonar Bangla" pitchFamily="34" charset="0"/>
                <a:cs typeface="Shonar Bangla" pitchFamily="34" charset="0"/>
              </a:rPr>
              <a:t>They will do. </a:t>
            </a:r>
          </a:p>
          <a:p>
            <a:r>
              <a:rPr lang="bn-BD" sz="2400" dirty="0" smtClean="0">
                <a:latin typeface="Shonar Bangla" pitchFamily="34" charset="0"/>
                <a:cs typeface="Shonar Bangla" pitchFamily="34" charset="0"/>
              </a:rPr>
              <a:t> </a:t>
            </a:r>
            <a:endParaRPr lang="en-US" sz="2400" dirty="0">
              <a:latin typeface="Shonar Bangla" pitchFamily="34" charset="0"/>
              <a:cs typeface="Shonar Bangla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762000"/>
            <a:ext cx="53340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2057400"/>
            <a:ext cx="5105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0" y="3657600"/>
            <a:ext cx="5257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2" idx="1"/>
          </p:cNvCxnSpPr>
          <p:nvPr/>
        </p:nvCxnSpPr>
        <p:spPr>
          <a:xfrm rot="10800000" flipV="1">
            <a:off x="2590800" y="292388"/>
            <a:ext cx="1588" cy="65656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3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0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11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12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3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3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8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21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3" grpId="1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0" y="685800"/>
            <a:ext cx="350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latin typeface="Shonar Bangla" pitchFamily="34" charset="0"/>
                <a:cs typeface="Shonar Bangla" pitchFamily="34" charset="0"/>
              </a:rPr>
              <a:t> </a:t>
            </a:r>
            <a:endParaRPr lang="en-US" sz="320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38400" y="457200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92D050"/>
                </a:solidFill>
                <a:latin typeface="Shonar Bangla" pitchFamily="34" charset="0"/>
                <a:cs typeface="Shonar Bangla" pitchFamily="34" charset="0"/>
              </a:rPr>
              <a:t>Verb – do </a:t>
            </a:r>
            <a:endParaRPr lang="en-US" sz="3200" dirty="0">
              <a:solidFill>
                <a:srgbClr val="92D050"/>
              </a:solidFill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4400" y="1447800"/>
            <a:ext cx="7239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আমি কাজটি করিব ।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I shall do the work . (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Affir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)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</a:t>
            </a:r>
            <a:endParaRPr lang="en-US" sz="2800" dirty="0" smtClean="0">
              <a:latin typeface="Shonar Bangla" pitchFamily="34" charset="0"/>
              <a:cs typeface="Shonar Bangla" pitchFamily="34" charset="0"/>
            </a:endParaRP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তুমি কি  কাজটি করিবে 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?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 </a:t>
            </a:r>
            <a:endParaRPr lang="bn-BD" sz="2800" dirty="0" smtClean="0">
              <a:latin typeface="Shonar Bangla" pitchFamily="34" charset="0"/>
              <a:cs typeface="Shonar Bangla" pitchFamily="34" charset="0"/>
            </a:endParaRP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Will you do the work ? ( 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Int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) 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সে কাজটি করিবে না ।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He will not do the work. (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Neg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) 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সে কি কাজটি করিবে না ?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Will he not do the work. ? ( 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Neg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+ 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Int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)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রহিম কি কাজটি করিবে না ?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Will not 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Rohim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do the work ?  (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Neg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+ 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Int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) </a:t>
            </a:r>
            <a:endParaRPr lang="en-US" sz="2800" dirty="0">
              <a:latin typeface="Shonar Bangla" pitchFamily="34" charset="0"/>
              <a:cs typeface="Shonar Bangl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501</TotalTime>
  <Words>1063</Words>
  <Application>Microsoft Office PowerPoint</Application>
  <PresentationFormat>On-screen Show (4:3)</PresentationFormat>
  <Paragraphs>185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Apex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33</cp:revision>
  <dcterms:created xsi:type="dcterms:W3CDTF">2017-10-06T06:21:19Z</dcterms:created>
  <dcterms:modified xsi:type="dcterms:W3CDTF">2017-10-14T03:21:30Z</dcterms:modified>
</cp:coreProperties>
</file>